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49e09a82a_0_26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49e09a82a_0_26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2.jpg"/><Relationship Id="rId5" Type="http://schemas.openxmlformats.org/officeDocument/2006/relationships/image" Target="../media/image27.jpg"/><Relationship Id="rId6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Relationship Id="rId4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Relationship Id="rId5" Type="http://schemas.openxmlformats.org/officeDocument/2006/relationships/image" Target="../media/image6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jpg"/><Relationship Id="rId4" Type="http://schemas.openxmlformats.org/officeDocument/2006/relationships/image" Target="../media/image47.jpg"/><Relationship Id="rId5" Type="http://schemas.openxmlformats.org/officeDocument/2006/relationships/image" Target="../media/image5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Relationship Id="rId4" Type="http://schemas.openxmlformats.org/officeDocument/2006/relationships/image" Target="../media/image5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jpg"/><Relationship Id="rId4" Type="http://schemas.openxmlformats.org/officeDocument/2006/relationships/image" Target="../media/image6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jpg"/><Relationship Id="rId4" Type="http://schemas.openxmlformats.org/officeDocument/2006/relationships/image" Target="../media/image5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jpg"/><Relationship Id="rId4" Type="http://schemas.openxmlformats.org/officeDocument/2006/relationships/image" Target="../media/image57.jpg"/><Relationship Id="rId5" Type="http://schemas.openxmlformats.org/officeDocument/2006/relationships/image" Target="../media/image6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jpg"/><Relationship Id="rId4" Type="http://schemas.openxmlformats.org/officeDocument/2006/relationships/image" Target="../media/image8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jpg"/><Relationship Id="rId4" Type="http://schemas.openxmlformats.org/officeDocument/2006/relationships/image" Target="../media/image6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jpg"/><Relationship Id="rId4" Type="http://schemas.openxmlformats.org/officeDocument/2006/relationships/image" Target="../media/image7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40850" y="2620750"/>
            <a:ext cx="156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JESÚS TERINO RODRIGUEZ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7863868" y="138759"/>
            <a:ext cx="1193750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73425" y="136702"/>
            <a:ext cx="4240073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2. Probar intérpretes y/o compiladores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5" y="1552575"/>
            <a:ext cx="63817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8524889" y="138759"/>
            <a:ext cx="5328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73425" y="136702"/>
            <a:ext cx="4240073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2. Probar intérpretes y/o compiladores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537" y="1400175"/>
            <a:ext cx="58769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73425" y="486099"/>
            <a:ext cx="4809133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3.1. Configurar las opciones de actualización del entorno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825" y="1047750"/>
            <a:ext cx="58483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462837"/>
            <a:ext cx="65151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00175" y="1225728"/>
            <a:ext cx="908469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Autoguardado</a:t>
            </a:r>
            <a:endParaRPr b="0" i="0" sz="11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033925"/>
            <a:ext cx="6515100" cy="16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450" y="2842250"/>
            <a:ext cx="6515100" cy="18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1400175" y="796803"/>
            <a:ext cx="2353666" cy="16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en la posición de los botones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500" y="1118103"/>
            <a:ext cx="5738999" cy="26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500" y="3137211"/>
            <a:ext cx="5686567" cy="266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788225" y="877802"/>
            <a:ext cx="2415832" cy="16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en la posición de las ventanas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150" y="2056925"/>
            <a:ext cx="5360500" cy="29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50" y="1272399"/>
            <a:ext cx="63817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709575" y="1035278"/>
            <a:ext cx="2452154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Decompilador y redirección a métodos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25" y="1055324"/>
            <a:ext cx="55149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6799" y="3179400"/>
            <a:ext cx="5514974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414050" y="818203"/>
            <a:ext cx="2975191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 apertura/cierre de paréntesis/llaves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186061" y="2942278"/>
            <a:ext cx="2671344" cy="16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Coloreado de elementos claves del código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73425" y="486099"/>
            <a:ext cx="627225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3.4. Añadir algunos módulos con determinadas funcionalidades adicionales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650" y="902375"/>
            <a:ext cx="4310971" cy="40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525" y="902375"/>
            <a:ext cx="4284482" cy="40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775" y="1604050"/>
            <a:ext cx="6515035" cy="247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950" y="1679049"/>
            <a:ext cx="7029449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8486380" y="138759"/>
            <a:ext cx="571728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683259" y="4895282"/>
            <a:ext cx="3889858" cy="20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https://www.programarya.com/Cursos/Java/Java-Basico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3425" y="136702"/>
            <a:ext cx="261152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1. Programas de prueba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00" y="1172162"/>
            <a:ext cx="8823200" cy="27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837" y="2487280"/>
            <a:ext cx="6515100" cy="259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92" y="913325"/>
            <a:ext cx="2115975" cy="29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0867" y="913325"/>
            <a:ext cx="2757036" cy="29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0294" y="913325"/>
            <a:ext cx="2757025" cy="292368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8169424" y="593049"/>
            <a:ext cx="93771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Ejecutable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8456105" y="411499"/>
            <a:ext cx="651103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75" y="1383800"/>
            <a:ext cx="60579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8194378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8456105" y="411499"/>
            <a:ext cx="651103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042500"/>
            <a:ext cx="65151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173425" y="486099"/>
            <a:ext cx="4809133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3.1. Configurar las opciones de actualización del entorno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409700"/>
            <a:ext cx="65151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50" y="1081599"/>
            <a:ext cx="5200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175" y="2945325"/>
            <a:ext cx="4021927" cy="213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396875" y="844477"/>
            <a:ext cx="2141741" cy="168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Diferentes temas de visualización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6619847" y="2688628"/>
            <a:ext cx="2341373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del tipo de fuente del editor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1334025"/>
            <a:ext cx="7277100" cy="28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25" y="833950"/>
            <a:ext cx="41529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2025" y="913325"/>
            <a:ext cx="4319575" cy="388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50" y="2183324"/>
            <a:ext cx="37909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2050" y="2357949"/>
            <a:ext cx="37719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558800" y="1946203"/>
            <a:ext cx="2752369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Indicador de inicio/fin de paréntesis/llaves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5157649" y="1804903"/>
            <a:ext cx="3276244" cy="36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Coloreado de palabras clave, variables, constantes,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cadenas de texto…</a:t>
            </a:r>
            <a:endParaRPr b="0" i="0" sz="11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173425" y="486099"/>
            <a:ext cx="627225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3.4. Añadir algunos módulos con determinadas funcionalidades adicionales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13325"/>
            <a:ext cx="6515276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0475" y="913325"/>
            <a:ext cx="4891125" cy="340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220274" y="138759"/>
            <a:ext cx="83713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875" y="1326750"/>
            <a:ext cx="6600824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755353" y="4895282"/>
            <a:ext cx="5744869" cy="20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https://codigital.ec/introduccion-a-python-10-ejemplos-de-codigo-para-principiantes/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73425" y="136702"/>
            <a:ext cx="261152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1. Programas de prueba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825" y="1018675"/>
            <a:ext cx="6515099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396174"/>
            <a:ext cx="65151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4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8169424" y="593049"/>
            <a:ext cx="93771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Ejecutable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8675"/>
            <a:ext cx="4306874" cy="1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575" y="2864875"/>
            <a:ext cx="2631700" cy="14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3500" y="1018675"/>
            <a:ext cx="3848100" cy="346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8436149" y="411499"/>
            <a:ext cx="671194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Groovy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424200"/>
            <a:ext cx="65151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8436149" y="411499"/>
            <a:ext cx="671194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Groovy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850" y="1197850"/>
            <a:ext cx="6515100" cy="34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/>
        </p:nvSpPr>
        <p:spPr>
          <a:xfrm>
            <a:off x="8169424" y="593049"/>
            <a:ext cx="93771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Ejecutable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7013650" y="138759"/>
            <a:ext cx="2042313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Intellij Community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8436149" y="411499"/>
            <a:ext cx="671194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Groovy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250" y="2730200"/>
            <a:ext cx="3266975" cy="1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00" y="866275"/>
            <a:ext cx="5831037" cy="1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6375" y="2860749"/>
            <a:ext cx="23622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173425" y="486099"/>
            <a:ext cx="4809133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3.1. Configurar las opciones de actualización del entorno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620625"/>
            <a:ext cx="65151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9"/>
          <p:cNvSpPr txBox="1"/>
          <p:nvPr/>
        </p:nvSpPr>
        <p:spPr>
          <a:xfrm>
            <a:off x="1863600" y="996878"/>
            <a:ext cx="2341373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del tipo de fuente del editor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875" y="1233999"/>
            <a:ext cx="5598815" cy="37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1228725" y="828603"/>
            <a:ext cx="3024924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Cambiar vistas que aparecen en la barra lateral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265825"/>
            <a:ext cx="65151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1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464475" y="1848628"/>
            <a:ext cx="1645806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Dividir ventana del editor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4" name="Google Shape;40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50" y="2085750"/>
            <a:ext cx="8461826" cy="18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8194601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Groovy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988096" y="4895282"/>
            <a:ext cx="3279953" cy="20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https://www.guru99.com/es/groovy-tutorial.html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73425" y="136702"/>
            <a:ext cx="261152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1. Programas de prueba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25" y="1090612"/>
            <a:ext cx="79914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5724"/>
            <a:ext cx="5174932" cy="19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1799" y="3064975"/>
            <a:ext cx="4776849" cy="2020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 txBox="1"/>
          <p:nvPr/>
        </p:nvSpPr>
        <p:spPr>
          <a:xfrm>
            <a:off x="238125" y="828603"/>
            <a:ext cx="4239616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Colores para los diferentes tipos de variables, funciones y métodos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6844428" y="2827853"/>
            <a:ext cx="2000364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Posibilidades de autocompletar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263775" y="1184203"/>
            <a:ext cx="2884945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Indicadores de inicio/fin de paréntesis/llaves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7923211" y="1218403"/>
            <a:ext cx="1011847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Refactorización</a:t>
            </a:r>
            <a:endParaRPr b="0" i="0" sz="11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50" y="1421324"/>
            <a:ext cx="4317750" cy="187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600" y="1443074"/>
            <a:ext cx="4273174" cy="28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173425" y="486099"/>
            <a:ext cx="627225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3.4. Añadir algunos módulos con determinadas funcionalidades adicionales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8124"/>
            <a:ext cx="3237375" cy="2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375" y="913325"/>
            <a:ext cx="5513225" cy="37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5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5"/>
          <p:cNvSpPr txBox="1"/>
          <p:nvPr/>
        </p:nvSpPr>
        <p:spPr>
          <a:xfrm>
            <a:off x="8456105" y="411499"/>
            <a:ext cx="651103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250" y="952650"/>
            <a:ext cx="6133496" cy="39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6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6"/>
          <p:cNvSpPr txBox="1"/>
          <p:nvPr/>
        </p:nvSpPr>
        <p:spPr>
          <a:xfrm>
            <a:off x="8456105" y="411499"/>
            <a:ext cx="651103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6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700" y="962100"/>
            <a:ext cx="6078610" cy="39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8456105" y="411499"/>
            <a:ext cx="651103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7"/>
          <p:cNvSpPr txBox="1"/>
          <p:nvPr/>
        </p:nvSpPr>
        <p:spPr>
          <a:xfrm>
            <a:off x="8169424" y="593049"/>
            <a:ext cx="93771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Ejecutable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7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600" y="2239600"/>
            <a:ext cx="54006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18675"/>
            <a:ext cx="6072441" cy="144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571250"/>
            <a:ext cx="6072449" cy="134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/>
          <p:nvPr/>
        </p:nvSpPr>
        <p:spPr>
          <a:xfrm>
            <a:off x="8179055" y="411499"/>
            <a:ext cx="928471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325" y="870650"/>
            <a:ext cx="6133497" cy="39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8179055" y="411499"/>
            <a:ext cx="928471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6916093" y="138759"/>
            <a:ext cx="21394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009250"/>
            <a:ext cx="65151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0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0"/>
          <p:cNvSpPr txBox="1"/>
          <p:nvPr/>
        </p:nvSpPr>
        <p:spPr>
          <a:xfrm>
            <a:off x="173425" y="486099"/>
            <a:ext cx="4809133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3.1. Configurar las opciones de actualización del entorno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100" y="1581150"/>
            <a:ext cx="65151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1"/>
          <p:cNvSpPr txBox="1"/>
          <p:nvPr/>
        </p:nvSpPr>
        <p:spPr>
          <a:xfrm>
            <a:off x="2371725" y="1682678"/>
            <a:ext cx="1555140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del navegador</a:t>
            </a:r>
            <a:endParaRPr b="0" i="0" sz="11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919800"/>
            <a:ext cx="4678375" cy="235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7863868" y="138759"/>
            <a:ext cx="1193750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896939" y="4895282"/>
            <a:ext cx="3461919" cy="20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https://www.youtube.com/watch?v=6Y5PUnXCitw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743075"/>
            <a:ext cx="6591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73425" y="136702"/>
            <a:ext cx="261152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1. Programas de prueba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2"/>
          <p:cNvSpPr txBox="1"/>
          <p:nvPr/>
        </p:nvSpPr>
        <p:spPr>
          <a:xfrm>
            <a:off x="1762125" y="1374428"/>
            <a:ext cx="1394485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Guardado automático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611550"/>
            <a:ext cx="5346001" cy="2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173425" y="486099"/>
            <a:ext cx="513433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3.2. Configurar el entorno mediante opciones personalizadas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625" y="1318849"/>
            <a:ext cx="4902450" cy="36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/>
        </p:nvSpPr>
        <p:spPr>
          <a:xfrm>
            <a:off x="2520350" y="1081728"/>
            <a:ext cx="1986814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Tipo de letra según el lenguaje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4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225" y="1654575"/>
            <a:ext cx="4367225" cy="231051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/>
        </p:nvSpPr>
        <p:spPr>
          <a:xfrm>
            <a:off x="2430950" y="1417453"/>
            <a:ext cx="1867789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Posibilidad de autocompletar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5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5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 txBox="1"/>
          <p:nvPr/>
        </p:nvSpPr>
        <p:spPr>
          <a:xfrm>
            <a:off x="235138" y="1280018"/>
            <a:ext cx="2353666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en la posición de los botones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65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39575"/>
            <a:ext cx="4395569" cy="28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8750" y="1539575"/>
            <a:ext cx="4421900" cy="28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6"/>
          <p:cNvSpPr txBox="1"/>
          <p:nvPr/>
        </p:nvSpPr>
        <p:spPr>
          <a:xfrm>
            <a:off x="173425" y="486099"/>
            <a:ext cx="553438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3.3. Localizar y probar las principales funcionalidades disponibles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6"/>
          <p:cNvSpPr txBox="1"/>
          <p:nvPr/>
        </p:nvSpPr>
        <p:spPr>
          <a:xfrm>
            <a:off x="235138" y="1318494"/>
            <a:ext cx="2415832" cy="1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Cambio en la posición de las ventanas</a:t>
            </a:r>
            <a:endParaRPr b="0" i="0" sz="1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66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25" y="1555628"/>
            <a:ext cx="4355526" cy="2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55634"/>
            <a:ext cx="4415450" cy="288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7"/>
          <p:cNvSpPr txBox="1"/>
          <p:nvPr/>
        </p:nvSpPr>
        <p:spPr>
          <a:xfrm>
            <a:off x="173425" y="486099"/>
            <a:ext cx="6272250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3.4. Añadir algunos módulos con determinadas funcionalidades adicionales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913325"/>
            <a:ext cx="65151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8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8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8"/>
          <p:cNvSpPr txBox="1"/>
          <p:nvPr/>
        </p:nvSpPr>
        <p:spPr>
          <a:xfrm>
            <a:off x="7448468" y="593049"/>
            <a:ext cx="165834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Ejecutar desde IDE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8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600" y="960500"/>
            <a:ext cx="4980710" cy="40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9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9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8376885" y="593049"/>
            <a:ext cx="730580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9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337" y="870650"/>
            <a:ext cx="6175314" cy="39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/>
          <p:nvPr/>
        </p:nvSpPr>
        <p:spPr>
          <a:xfrm>
            <a:off x="173425" y="136702"/>
            <a:ext cx="473590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4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 Probar entornos integrados de desarrollo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0"/>
          <p:cNvSpPr txBox="1"/>
          <p:nvPr/>
        </p:nvSpPr>
        <p:spPr>
          <a:xfrm>
            <a:off x="173425" y="486099"/>
            <a:ext cx="6272605" cy="222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7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3.5. Generar ejecutables a partir de código fuente de diferentes lenguajes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0"/>
          <p:cNvSpPr txBox="1"/>
          <p:nvPr/>
        </p:nvSpPr>
        <p:spPr>
          <a:xfrm>
            <a:off x="8662960" y="411499"/>
            <a:ext cx="44467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0"/>
          <p:cNvSpPr txBox="1"/>
          <p:nvPr/>
        </p:nvSpPr>
        <p:spPr>
          <a:xfrm>
            <a:off x="8169424" y="593049"/>
            <a:ext cx="937717" cy="24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Ejecutable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0"/>
          <p:cNvSpPr txBox="1"/>
          <p:nvPr/>
        </p:nvSpPr>
        <p:spPr>
          <a:xfrm>
            <a:off x="7965889" y="138759"/>
            <a:ext cx="109179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8675"/>
            <a:ext cx="2166250" cy="2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1050" y="1018675"/>
            <a:ext cx="65151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8524889" y="138759"/>
            <a:ext cx="532867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563987" y="4895282"/>
            <a:ext cx="2128876" cy="20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https://www.arsys.es/blog/php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62" y="1228725"/>
            <a:ext cx="707707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73425" y="136702"/>
            <a:ext cx="2611526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1. Programas de prueba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8486380" y="138759"/>
            <a:ext cx="571728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73425" y="136702"/>
            <a:ext cx="4240073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2. Probar intérpretes y/o compiladores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925" y="762000"/>
            <a:ext cx="65341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8220274" y="138759"/>
            <a:ext cx="837134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73425" y="136702"/>
            <a:ext cx="4240073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2. Probar intérpretes y/o compiladores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187" y="1757362"/>
            <a:ext cx="61436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8194601" y="138759"/>
            <a:ext cx="862965" cy="3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Groovy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73425" y="136702"/>
            <a:ext cx="4240073" cy="2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CE5CD"/>
                </a:solidFill>
                <a:latin typeface="Arial"/>
                <a:ea typeface="Arial"/>
                <a:cs typeface="Arial"/>
                <a:sym typeface="Arial"/>
              </a:rPr>
              <a:t>2. Probar intérpretes y/o compiladores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425" y="1814512"/>
            <a:ext cx="61531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